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57" r:id="rId4"/>
    <p:sldId id="260" r:id="rId5"/>
    <p:sldId id="261" r:id="rId6"/>
    <p:sldId id="25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34"/>
    <p:restoredTop sz="94674"/>
  </p:normalViewPr>
  <p:slideViewPr>
    <p:cSldViewPr snapToGrid="0">
      <p:cViewPr varScale="1">
        <p:scale>
          <a:sx n="124" d="100"/>
          <a:sy n="124" d="100"/>
        </p:scale>
        <p:origin x="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25739-C1A6-FB4F-8B5C-7D3542E8D2B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5363E-54D0-1140-AFED-3ECF3CB22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81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05363E-54D0-1140-AFED-3ECF3CB227B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6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7EE88-3ABB-7CA3-C8D3-BB5885A38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0FC4AE-9AAB-0350-B699-50ACA2907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91C9D8-616A-D6E2-CC2A-09449613C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FA1ABF-158A-A753-1CE6-13341674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0F99EB-612E-6B12-F9DA-D385E314A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62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C2409-3A17-F6EB-73FC-D7F0BAD1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5F6C38-4709-C810-7F40-F7D3160A4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2A1686-B407-254D-4AFA-6BD1D730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C3997-0CD2-E1A5-2187-0EF651848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F29C61-F09F-7E79-42B0-33357564C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6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C2A221A-7B62-1E6A-AF3D-DCE86952C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FF7D8C8-D1B8-1163-11AF-358CDA4BC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B14BB2-ACFD-AC56-30E7-7EA7E0B0F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8D1FC2-99B7-0BC1-199A-2C75EBA69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B0E3FE-419B-B6E3-054D-38FB7CBD4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317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D87A49-623E-BA29-E891-D93BBF118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6E2717-C663-E304-CE1F-A0B7CE5C8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CCB97A-21F5-CD1B-4BF8-39D105B99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2C1E75-4C65-5213-1C08-4C4D7E559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1296E8-AFA9-DAB5-6E65-75EDF0FE2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99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3B4808-1323-98E6-0E57-5594E1673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49931B-ABA9-89FA-DE77-652A7A0A2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FB373E-A563-95AF-BE7E-4D7620330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E4C878-4026-6A17-B948-A76B9C0BF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2F2F63-C23E-88AD-B593-24C4D0BD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69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571EF-48D2-347A-1809-2BACC8589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1A21F4-73B0-9876-DFEF-60BB98FF6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6082F1-3832-6CD6-27B4-328C17EC1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5CE7F3-917E-8BB0-05CF-98B1C2C1F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5D1012-9FE8-61D3-F079-AA1AAE89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00AB3A-20F7-A4DE-FBA1-36EDDC496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35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A0908-90ED-4DDF-19D8-4A1995C73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BE6154-595C-09F4-1F74-57C3B5734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B64A90-F186-6106-54E7-09A18D1540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F3043A3-46B9-0239-51C6-FDAB14F23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D1FAA4C-550A-E2DA-D304-3C273A5571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2C53D79-4F7D-B4D5-284B-197E1D316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C4C06FC-0351-974F-CEBB-DF618C586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9D0D015-C46D-0011-2B9D-8C464ECA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611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B5026C-FF9C-C337-C223-4DFDE58A2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AF396C-AAAD-1762-0C8A-1C4138B4A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B2B0313-A946-B6A9-33F3-764DE2C65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C791A0-D25D-87C1-91D4-04607C9E6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027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5D20CD5-3624-162E-48E5-EA9E1E989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2748A58-9E01-C8EB-F389-C155AD1FC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14F40C-1A8B-ABE8-36F5-3EE4069F3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5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101CB-5D1D-9AC2-9F74-51C5D9883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39C192-0595-4CC5-6DBE-6314FBFE6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501211-8140-287C-CB64-44C15E7F6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904A51-A1CE-CC2F-FED8-E5CF5794E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9AD7A7-2DC4-78BE-623B-E3D74895C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8041EE-9447-048B-D898-0BA22FC53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91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5877F-89F2-E8B9-9FB2-96E2188F8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2634637-3EEA-882F-3CCF-C3E1E3366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6BEC07-110A-ADD2-52DA-D2FDC8E570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149361-5638-0E95-4D36-640934FEE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8B1E54-B22C-EC8F-B10F-CD51D5AF4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FF9F29-2922-CC80-A988-FFB43462D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571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83A09-6E91-3B85-06B2-22193492F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0EE9E3-1D2F-6D08-1E7E-889BBDFED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CEE114-E772-F115-7617-96B830F25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1E1E4-0609-1F4C-850A-576100E737DB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B86A6-6624-C70C-77DA-5990FA642F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56A9B0-9251-AEA9-7223-F868F87426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14920-5B4C-C844-AE90-7C84F7328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82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F7AA805-DE74-CCE2-2820-6280BD661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04" y="739739"/>
            <a:ext cx="10044296" cy="475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271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6FCAC17-4CBC-5543-DFD9-23EC05E22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763" y="873303"/>
            <a:ext cx="12259622" cy="506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616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4DDA81AC-1D7D-4FB3-0A83-2A6182CFB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3" y="1"/>
            <a:ext cx="106921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607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AF680F11-C442-1F16-85D4-CF72B0055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564"/>
            <a:ext cx="12182398" cy="659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801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AE3F8786-9223-1C87-29C9-EFCED35BE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07472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593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7B63C-FEF0-B9D9-6CC7-D938D9CC0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70" y="1690491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ru-RU" dirty="0"/>
            </a:br>
            <a:r>
              <a:rPr lang="en-US" sz="5300" dirty="0"/>
              <a:t>I </a:t>
            </a:r>
            <a:r>
              <a:rPr lang="ru-RU" sz="5300" dirty="0"/>
              <a:t>группа</a:t>
            </a:r>
            <a:br>
              <a:rPr lang="en-US" dirty="0"/>
            </a:br>
            <a:r>
              <a:rPr lang="ru-RU" dirty="0"/>
              <a:t>                                                       </a:t>
            </a:r>
            <a:r>
              <a:rPr lang="en-US" sz="5300" dirty="0"/>
              <a:t>IV</a:t>
            </a:r>
            <a:r>
              <a:rPr lang="ru-RU" sz="5300" dirty="0"/>
              <a:t> группа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ru-RU" dirty="0"/>
            </a:br>
            <a:r>
              <a:rPr lang="en-US" sz="5300" dirty="0"/>
              <a:t>II</a:t>
            </a:r>
            <a:r>
              <a:rPr lang="ru-RU" sz="5300" dirty="0"/>
              <a:t> группа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                              </a:t>
            </a:r>
            <a:r>
              <a:rPr lang="ru-RU" dirty="0"/>
              <a:t>                  </a:t>
            </a:r>
            <a:r>
              <a:rPr lang="en-US" dirty="0"/>
              <a:t> </a:t>
            </a:r>
            <a:r>
              <a:rPr lang="en-US" sz="5300" dirty="0"/>
              <a:t>III</a:t>
            </a:r>
            <a:r>
              <a:rPr lang="ru-RU" sz="5300" dirty="0"/>
              <a:t> группа</a:t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577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35139B0-9C19-122B-FA94-7173D7CAD193}"/>
              </a:ext>
            </a:extLst>
          </p:cNvPr>
          <p:cNvSpPr txBox="1"/>
          <p:nvPr/>
        </p:nvSpPr>
        <p:spPr>
          <a:xfrm>
            <a:off x="143838" y="622056"/>
            <a:ext cx="12048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группа</a:t>
            </a:r>
            <a:r>
              <a:rPr lang="ru-RU" sz="3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Выяснить, зависит ли и как период колебаний пружинного и нитяного маятников от амплитуды колебаний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BDF0DE-4A1A-F554-D357-019965A493BC}"/>
              </a:ext>
            </a:extLst>
          </p:cNvPr>
          <p:cNvSpPr txBox="1"/>
          <p:nvPr/>
        </p:nvSpPr>
        <p:spPr>
          <a:xfrm>
            <a:off x="-369870" y="1967972"/>
            <a:ext cx="126988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635"/>
            <a:r>
              <a:rPr lang="en-US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группа</a:t>
            </a:r>
            <a:r>
              <a:rPr lang="ru-RU" sz="3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Рассчитать период и частоту колебаний пружинного маятника.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EFA0B7-230A-4B35-6D5E-E4FDA0DB2557}"/>
              </a:ext>
            </a:extLst>
          </p:cNvPr>
          <p:cNvSpPr txBox="1"/>
          <p:nvPr/>
        </p:nvSpPr>
        <p:spPr>
          <a:xfrm>
            <a:off x="1" y="3313888"/>
            <a:ext cx="123289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35"/>
            <a:r>
              <a:rPr lang="en-US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lang="ru-RU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группа</a:t>
            </a:r>
            <a:r>
              <a:rPr lang="ru-RU" sz="3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Рассчитать период и частоту колебаний нитяного маятника.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37D2F7-1394-A7C1-3761-3734589D817D}"/>
              </a:ext>
            </a:extLst>
          </p:cNvPr>
          <p:cNvSpPr txBox="1"/>
          <p:nvPr/>
        </p:nvSpPr>
        <p:spPr>
          <a:xfrm>
            <a:off x="-369870" y="4514217"/>
            <a:ext cx="128529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635"/>
            <a:r>
              <a:rPr lang="en-US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</a:t>
            </a:r>
            <a:r>
              <a:rPr lang="ru-RU" sz="36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группа</a:t>
            </a:r>
            <a:r>
              <a:rPr lang="ru-RU" sz="3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Выяснить, зависит ли и как период колебаний нитяного маятника от его длины.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746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исунок 62">
            <a:extLst>
              <a:ext uri="{FF2B5EF4-FFF2-40B4-BE49-F238E27FC236}">
                <a16:creationId xmlns:a16="http://schemas.microsoft.com/office/drawing/2014/main" id="{A8D81FD8-2CE2-588C-9239-89558174F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02" y="2718130"/>
            <a:ext cx="10977331" cy="370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2094D3-1935-E459-6E9C-EBFB4EF8DEA1}"/>
              </a:ext>
            </a:extLst>
          </p:cNvPr>
          <p:cNvSpPr txBox="1"/>
          <p:nvPr/>
        </p:nvSpPr>
        <p:spPr>
          <a:xfrm>
            <a:off x="627105" y="646839"/>
            <a:ext cx="109773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0" i="0" dirty="0">
                <a:solidFill>
                  <a:srgbClr val="505050"/>
                </a:solidFill>
                <a:effectLst/>
                <a:latin typeface="Segoe UI" panose="020B0502040204020203" pitchFamily="34" charset="0"/>
              </a:rPr>
              <a:t>Какая из систем, изображенных на рисунке 62, не является колебательной?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62939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5CB969D-5CC8-B97D-DCFF-BD5098F4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4" y="349322"/>
            <a:ext cx="11838852" cy="560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362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A440756A-9E60-0C31-96F8-4EC3F8C9F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83" y="828415"/>
            <a:ext cx="4985952" cy="332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5559F8-DFAC-90F3-F0AE-F7E9281166FA}"/>
              </a:ext>
            </a:extLst>
          </p:cNvPr>
          <p:cNvSpPr txBox="1"/>
          <p:nvPr/>
        </p:nvSpPr>
        <p:spPr>
          <a:xfrm>
            <a:off x="741405" y="4151870"/>
            <a:ext cx="3521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колибри 35-50</a:t>
            </a:r>
          </a:p>
        </p:txBody>
      </p:sp>
      <p:pic>
        <p:nvPicPr>
          <p:cNvPr id="4102" name="Picture 6" descr="На крыльях мух находятся антибиотические вещества">
            <a:extLst>
              <a:ext uri="{FF2B5EF4-FFF2-40B4-BE49-F238E27FC236}">
                <a16:creationId xmlns:a16="http://schemas.microsoft.com/office/drawing/2014/main" id="{1BA07AB9-9EDA-BB34-57FB-B5353D929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424" y="655704"/>
            <a:ext cx="3718011" cy="263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8BD420-DE26-B3CB-3C55-D4444D1669F1}"/>
              </a:ext>
            </a:extLst>
          </p:cNvPr>
          <p:cNvSpPr txBox="1"/>
          <p:nvPr/>
        </p:nvSpPr>
        <p:spPr>
          <a:xfrm>
            <a:off x="5881816" y="3188043"/>
            <a:ext cx="3076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муха 190-330 </a:t>
            </a: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C841CD1D-DAB3-47C0-A706-DF0848A75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378" y="3557375"/>
            <a:ext cx="5167520" cy="263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CE644B-690C-A9DD-0681-ECBCEC75568E}"/>
              </a:ext>
            </a:extLst>
          </p:cNvPr>
          <p:cNvSpPr txBox="1"/>
          <p:nvPr/>
        </p:nvSpPr>
        <p:spPr>
          <a:xfrm>
            <a:off x="8723871" y="6284534"/>
            <a:ext cx="3954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Аист 2</a:t>
            </a:r>
          </a:p>
        </p:txBody>
      </p:sp>
      <p:pic>
        <p:nvPicPr>
          <p:cNvPr id="4106" name="Picture 10" descr="Шмель-насекомое-Описание-особенности-образ-жизни-и-среда-обитания-шмеля-1">
            <a:extLst>
              <a:ext uri="{FF2B5EF4-FFF2-40B4-BE49-F238E27FC236}">
                <a16:creationId xmlns:a16="http://schemas.microsoft.com/office/drawing/2014/main" id="{CAE5B10B-2871-CB91-966F-B806B8C8C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351" y="3834625"/>
            <a:ext cx="3718011" cy="235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10CC21-6C7A-51EC-010B-D8D29A222AA1}"/>
              </a:ext>
            </a:extLst>
          </p:cNvPr>
          <p:cNvSpPr txBox="1"/>
          <p:nvPr/>
        </p:nvSpPr>
        <p:spPr>
          <a:xfrm>
            <a:off x="3002692" y="6304346"/>
            <a:ext cx="3093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Шмель 180-240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D25FA4-D7B8-EB6F-85B0-7D4B59EB2110}"/>
              </a:ext>
            </a:extLst>
          </p:cNvPr>
          <p:cNvSpPr txBox="1"/>
          <p:nvPr/>
        </p:nvSpPr>
        <p:spPr>
          <a:xfrm>
            <a:off x="222422" y="259492"/>
            <a:ext cx="7747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767676"/>
                </a:solidFill>
                <a:latin typeface="PT Sans" panose="020B0503020203020204" pitchFamily="34" charset="0"/>
              </a:rPr>
              <a:t>Ч</a:t>
            </a:r>
            <a:r>
              <a:rPr lang="ru-RU" sz="2000" b="1" i="1" dirty="0">
                <a:solidFill>
                  <a:srgbClr val="767676"/>
                </a:solidFill>
                <a:effectLst/>
                <a:latin typeface="PT Sans" panose="020B0503020203020204" pitchFamily="34" charset="0"/>
              </a:rPr>
              <a:t>ИСЛО КОЛЕБАНИЙ КРЫЛЬЕВ ПТИЦ И НАСЕКОМЫХ ЗА 1 секунду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67434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D6E88-7CC7-8C43-CBBB-0F37583C1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1" dirty="0">
                <a:solidFill>
                  <a:srgbClr val="000000"/>
                </a:solidFill>
                <a:effectLst/>
                <a:latin typeface="PT Sans" panose="020B0503020203020204" pitchFamily="34" charset="0"/>
              </a:rPr>
              <a:t>Число колебаний голосовых связок за 1 секунду</a:t>
            </a:r>
            <a:br>
              <a:rPr lang="ru-RU" b="0" i="1" dirty="0">
                <a:solidFill>
                  <a:srgbClr val="000000"/>
                </a:solidFill>
                <a:effectLst/>
                <a:latin typeface="PT Sans" panose="020B0503020203020204" pitchFamily="34" charset="0"/>
              </a:rPr>
            </a:br>
            <a:br>
              <a:rPr lang="ru-RU" sz="3100" b="0" i="1" dirty="0">
                <a:solidFill>
                  <a:srgbClr val="000000"/>
                </a:solidFill>
                <a:effectLst/>
                <a:latin typeface="PT Sans" panose="020B0503020203020204" pitchFamily="34" charset="0"/>
              </a:rPr>
            </a:br>
            <a:r>
              <a:rPr lang="ru-RU" sz="3100" b="0" dirty="0">
                <a:solidFill>
                  <a:srgbClr val="000000"/>
                </a:solidFill>
                <a:effectLst/>
                <a:latin typeface="PT Sans" panose="020B0503020203020204" pitchFamily="34" charset="0"/>
              </a:rPr>
              <a:t>бас 80-350                                                               </a:t>
            </a:r>
            <a:r>
              <a:rPr lang="ru-RU" sz="3100" dirty="0">
                <a:solidFill>
                  <a:srgbClr val="000000"/>
                </a:solidFill>
                <a:latin typeface="PT Sans" panose="020B0503020203020204" pitchFamily="34" charset="0"/>
              </a:rPr>
              <a:t>дети </a:t>
            </a:r>
            <a:r>
              <a:rPr lang="ru-RU" sz="3100" dirty="0">
                <a:solidFill>
                  <a:srgbClr val="000000"/>
                </a:solidFill>
                <a:effectLst/>
                <a:latin typeface="PT Sans" panose="020B0503020203020204" pitchFamily="34" charset="0"/>
              </a:rPr>
              <a:t>260-1050</a:t>
            </a:r>
            <a:br>
              <a:rPr lang="ru-RU" sz="3100" b="0" i="1" dirty="0">
                <a:solidFill>
                  <a:srgbClr val="000000"/>
                </a:solidFill>
                <a:effectLst/>
                <a:latin typeface="PT Sans" panose="020B0503020203020204" pitchFamily="34" charset="0"/>
              </a:rPr>
            </a:br>
            <a:endParaRPr lang="ru-RU" sz="31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25EE33E-1DE0-DF4F-C60E-D771E6920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567" y="1733937"/>
            <a:ext cx="6341796" cy="392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Лучано Паваротти - один их величайших голосов ХХ века">
            <a:extLst>
              <a:ext uri="{FF2B5EF4-FFF2-40B4-BE49-F238E27FC236}">
                <a16:creationId xmlns:a16="http://schemas.microsoft.com/office/drawing/2014/main" id="{CDDF860F-625D-63D5-C444-13AB81BAC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37" y="1815350"/>
            <a:ext cx="5393726" cy="38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22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6B0366-CC67-68DB-AAD9-3D2E1CD3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5719" y="2518677"/>
            <a:ext cx="9144000" cy="2387600"/>
          </a:xfrm>
        </p:spPr>
        <p:txBody>
          <a:bodyPr>
            <a:noAutofit/>
          </a:bodyPr>
          <a:lstStyle/>
          <a:p>
            <a:br>
              <a:rPr lang="ru-RU" sz="6600" i="1" dirty="0"/>
            </a:br>
            <a:br>
              <a:rPr lang="ru-RU" sz="6600" i="1" dirty="0"/>
            </a:br>
            <a:br>
              <a:rPr lang="ru-RU" sz="6600" i="1" dirty="0"/>
            </a:br>
            <a:br>
              <a:rPr lang="ru-RU" sz="6600" i="1" dirty="0"/>
            </a:br>
            <a:r>
              <a:rPr lang="ru-RU" sz="6600" i="1" dirty="0"/>
              <a:t>Величины, характеризующие колебательное движение.</a:t>
            </a:r>
          </a:p>
        </p:txBody>
      </p:sp>
    </p:spTree>
    <p:extLst>
      <p:ext uri="{BB962C8B-B14F-4D97-AF65-F5344CB8AC3E}">
        <p14:creationId xmlns:p14="http://schemas.microsoft.com/office/powerpoint/2010/main" val="1459443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0C7D34B-B986-F168-1781-97D3D1794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026033"/>
              </p:ext>
            </p:extLst>
          </p:nvPr>
        </p:nvGraphicFramePr>
        <p:xfrm>
          <a:off x="174661" y="166955"/>
          <a:ext cx="11763910" cy="6524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8841">
                  <a:extLst>
                    <a:ext uri="{9D8B030D-6E8A-4147-A177-3AD203B41FA5}">
                      <a16:colId xmlns:a16="http://schemas.microsoft.com/office/drawing/2014/main" val="1338866181"/>
                    </a:ext>
                  </a:extLst>
                </a:gridCol>
                <a:gridCol w="995455">
                  <a:extLst>
                    <a:ext uri="{9D8B030D-6E8A-4147-A177-3AD203B41FA5}">
                      <a16:colId xmlns:a16="http://schemas.microsoft.com/office/drawing/2014/main" val="2786584679"/>
                    </a:ext>
                  </a:extLst>
                </a:gridCol>
                <a:gridCol w="3143892">
                  <a:extLst>
                    <a:ext uri="{9D8B030D-6E8A-4147-A177-3AD203B41FA5}">
                      <a16:colId xmlns:a16="http://schemas.microsoft.com/office/drawing/2014/main" val="3239592216"/>
                    </a:ext>
                  </a:extLst>
                </a:gridCol>
                <a:gridCol w="1458931">
                  <a:extLst>
                    <a:ext uri="{9D8B030D-6E8A-4147-A177-3AD203B41FA5}">
                      <a16:colId xmlns:a16="http://schemas.microsoft.com/office/drawing/2014/main" val="3124575999"/>
                    </a:ext>
                  </a:extLst>
                </a:gridCol>
                <a:gridCol w="1458930">
                  <a:extLst>
                    <a:ext uri="{9D8B030D-6E8A-4147-A177-3AD203B41FA5}">
                      <a16:colId xmlns:a16="http://schemas.microsoft.com/office/drawing/2014/main" val="3418751985"/>
                    </a:ext>
                  </a:extLst>
                </a:gridCol>
                <a:gridCol w="2917861">
                  <a:extLst>
                    <a:ext uri="{9D8B030D-6E8A-4147-A177-3AD203B41FA5}">
                      <a16:colId xmlns:a16="http://schemas.microsoft.com/office/drawing/2014/main" val="3935074600"/>
                    </a:ext>
                  </a:extLst>
                </a:gridCol>
              </a:tblGrid>
              <a:tr h="1449798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Физическая величина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Обозначение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</a:rPr>
                        <a:t>Определение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</a:rPr>
                        <a:t>Единица измерения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</a:rPr>
                        <a:t>Формулы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Рисунок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4294350"/>
                  </a:ext>
                </a:extLst>
              </a:tr>
              <a:tr h="724899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Период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7026261"/>
                  </a:ext>
                </a:extLst>
              </a:tr>
              <a:tr h="724899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Частота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2948279"/>
                  </a:ext>
                </a:extLst>
              </a:tr>
              <a:tr h="724899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Амплитуда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7299830"/>
                  </a:ext>
                </a:extLst>
              </a:tr>
              <a:tr h="2174696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Путь за одно полное колебание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296683"/>
                  </a:ext>
                </a:extLst>
              </a:tr>
              <a:tr h="724899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</a:rPr>
                        <a:t>Фаза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10639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ED1DCE0-1B1A-58FC-8946-2D692C49B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23614" y="2352382"/>
            <a:ext cx="22073098" cy="181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637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BFCA66A-D12F-130E-B887-7158A786D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60" y="339048"/>
            <a:ext cx="11979034" cy="622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229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CB1984B-847A-FD53-3C46-DE62739B3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" y="0"/>
            <a:ext cx="12187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5522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173</Words>
  <Application>Microsoft Macintosh PowerPoint</Application>
  <PresentationFormat>Широкоэкранный</PresentationFormat>
  <Paragraphs>50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PT Sans</vt:lpstr>
      <vt:lpstr>Segoe UI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Число колебаний голосовых связок за 1 секунду  бас 80-350                                                               дети 260-1050 </vt:lpstr>
      <vt:lpstr>    Величины, характеризующие колебательное движение.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I группа                                                        IV группа    II группа                                                       III группа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Величины, характеризующие колебательное движение.</dc:title>
  <dc:creator>Галина Мартынова</dc:creator>
  <cp:lastModifiedBy>Галина Мартынова</cp:lastModifiedBy>
  <cp:revision>14</cp:revision>
  <dcterms:created xsi:type="dcterms:W3CDTF">2023-02-06T11:48:31Z</dcterms:created>
  <dcterms:modified xsi:type="dcterms:W3CDTF">2023-02-08T12:55:39Z</dcterms:modified>
</cp:coreProperties>
</file>